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84" r:id="rId2"/>
    <p:sldId id="595" r:id="rId3"/>
    <p:sldId id="582" r:id="rId4"/>
    <p:sldId id="581" r:id="rId5"/>
    <p:sldId id="568" r:id="rId6"/>
    <p:sldId id="584" r:id="rId7"/>
    <p:sldId id="586" r:id="rId8"/>
    <p:sldId id="585" r:id="rId9"/>
    <p:sldId id="594" r:id="rId10"/>
    <p:sldId id="593" r:id="rId11"/>
    <p:sldId id="589" r:id="rId12"/>
  </p:sldIdLst>
  <p:sldSz cx="9144000" cy="6858000" type="screen4x3"/>
  <p:notesSz cx="6858000" cy="9144000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C3DC8D"/>
    <a:srgbClr val="84B1BE"/>
    <a:srgbClr val="626457"/>
    <a:srgbClr val="007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17F5E1-EAA1-234D-9028-DF8F321ADBAE}" type="datetime1">
              <a:rPr lang="nn-NO"/>
              <a:pPr>
                <a:defRPr/>
              </a:pPr>
              <a:t>05.06.2012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A6091D-D0F8-9643-BA65-70A4FBDF935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582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DFAA53-B42B-AF45-B08C-74DA82FFC4F8}" type="datetime1">
              <a:rPr lang="nn-NO"/>
              <a:pPr>
                <a:defRPr/>
              </a:pPr>
              <a:t>05.06.2012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ABA47D-A9FA-8D4F-8367-FD2804C3FD1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705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b-NO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A12695-E1EA-E844-977D-332B23E28E9C}" type="slidenum">
              <a:rPr lang="nb-NO" sz="1200"/>
              <a:pPr eaLnBrk="1" hangingPunct="1"/>
              <a:t>1</a:t>
            </a:fld>
            <a:endParaRPr lang="nb-N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93B90-C48D-4844-A4AF-9BD48C40E2F4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FE24-9EBB-8C48-8637-BBFC051A9540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315752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6801-3A53-344A-A5C4-6378F6BC66CA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B222-DF6C-7D4D-9661-1B8C9E5A041E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7367381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59FD-E913-8245-B4B1-7BE8F6D4DF65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9C25-DCC8-B543-91C8-D8C2D59187D3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843296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E5F3-01CF-174A-9712-A631D27EE3F2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953B-F941-F049-8FCD-D6A0FD60A093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936101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83D6-55FE-454D-9C6B-26178F46812E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631C-416F-6742-9784-3F4E248E22B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519337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A2DA-02DF-A24C-9BD3-BFDD0E65110C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82C6-3D7F-1549-B7AF-D28C2636EB5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198563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448E-8B1C-4144-8F45-7E1025FC92FD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9FC7-7950-2242-9191-B64D16919935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156780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33F2-2325-7044-A50D-3A5259CA0AED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7B25-19A5-1946-BD9B-D47C92183D53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0706025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7259-D4D7-EE4D-9956-01DC25BCF484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540B-E4EB-B441-B9A3-340DF95FD99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1492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4238-D395-C74F-A3A0-1E26B59DE755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B99A-CD12-7B41-A45C-A7FE73CECA51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6533993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C606-9DB5-4A46-A940-913C875BE528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764-CECB-A74F-8F51-06F14C20B3DA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2222937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99B40EE-3826-2343-81ED-22890C071542}" type="datetime1">
              <a:rPr lang="nn-NO"/>
              <a:pPr>
                <a:defRPr/>
              </a:pPr>
              <a:t>05.06.2012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8B084B9-2D0F-2A40-AB2F-4BB93DE4F4E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  <p:pic>
        <p:nvPicPr>
          <p:cNvPr id="1031" name="Bilde 6" descr="ringerike_utvikling_logo_orig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945188"/>
            <a:ext cx="1135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RRR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09320"/>
            <a:ext cx="2755032" cy="41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708D"/>
          </a:solidFill>
          <a:latin typeface="Akkurat-Bold"/>
          <a:ea typeface="ＭＳ Ｐゴシック" charset="-128"/>
          <a:cs typeface="Akkurat-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708D"/>
          </a:solidFill>
          <a:latin typeface="Akkurat-Bold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708D"/>
          </a:solidFill>
          <a:latin typeface="Akkurat-Bold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708D"/>
          </a:solidFill>
          <a:latin typeface="Akkurat-Bold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708D"/>
          </a:solidFill>
          <a:latin typeface="Akkurat-Bold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00708D"/>
          </a:solidFill>
          <a:latin typeface="Akkurat-Bold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00708D"/>
          </a:solidFill>
          <a:latin typeface="Akkurat-Bold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00708D"/>
          </a:solidFill>
          <a:latin typeface="Akkurat-Bold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00708D"/>
          </a:solidFill>
          <a:latin typeface="Akkurat-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626457"/>
          </a:solidFill>
          <a:latin typeface="Akkurat-Light"/>
          <a:ea typeface="ＭＳ Ｐゴシック" charset="-128"/>
          <a:cs typeface="Akkurat-Ligh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626457"/>
          </a:solidFill>
          <a:latin typeface="Akkurat-Light"/>
          <a:ea typeface="ＭＳ Ｐゴシック" charset="-128"/>
          <a:cs typeface="Akkurat-Ligh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626457"/>
          </a:solidFill>
          <a:latin typeface="Akkurat-Light"/>
          <a:ea typeface="ＭＳ Ｐゴシック" charset="-128"/>
          <a:cs typeface="Akkurat-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26457"/>
          </a:solidFill>
          <a:latin typeface="Akkurat-Light"/>
          <a:ea typeface="ＭＳ Ｐゴシック" charset="-128"/>
          <a:cs typeface="Akkurat-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26457"/>
          </a:solidFill>
          <a:latin typeface="Akkurat-Light"/>
          <a:ea typeface="ＭＳ Ｐゴシック" charset="-128"/>
          <a:cs typeface="Akkurat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Bilde 4" descr="ringerike_symbol_original.jpg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8" r="51900" b="11758"/>
          <a:stretch>
            <a:fillRect/>
          </a:stretch>
        </p:blipFill>
        <p:spPr bwMode="auto">
          <a:xfrm>
            <a:off x="0" y="0"/>
            <a:ext cx="4429125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tel 1"/>
          <p:cNvSpPr>
            <a:spLocks noGrp="1"/>
          </p:cNvSpPr>
          <p:nvPr>
            <p:ph type="ctrTitle"/>
          </p:nvPr>
        </p:nvSpPr>
        <p:spPr>
          <a:xfrm>
            <a:off x="2451720" y="3160985"/>
            <a:ext cx="6008712" cy="1470025"/>
          </a:xfrm>
        </p:spPr>
        <p:txBody>
          <a:bodyPr/>
          <a:lstStyle/>
          <a:p>
            <a:pPr algn="ctr" eaLnBrk="1" hangingPunct="1"/>
            <a:r>
              <a:rPr lang="nn-NO" dirty="0" smtClean="0">
                <a:latin typeface="Akkurat-Bold" charset="0"/>
                <a:ea typeface="ＭＳ Ｐゴシック" charset="0"/>
              </a:rPr>
              <a:t>LINK Ringerike</a:t>
            </a:r>
            <a:endParaRPr lang="nn-NO" dirty="0">
              <a:latin typeface="Akkurat-Bold" charset="0"/>
              <a:ea typeface="ＭＳ Ｐゴシック" charset="0"/>
            </a:endParaRPr>
          </a:p>
        </p:txBody>
      </p:sp>
      <p:sp>
        <p:nvSpPr>
          <p:cNvPr id="15363" name="Undertittel 2"/>
          <p:cNvSpPr>
            <a:spLocks noGrp="1"/>
          </p:cNvSpPr>
          <p:nvPr>
            <p:ph type="subTitle" idx="1"/>
          </p:nvPr>
        </p:nvSpPr>
        <p:spPr>
          <a:xfrm>
            <a:off x="2131640" y="4509120"/>
            <a:ext cx="6400800" cy="1752600"/>
          </a:xfrm>
        </p:spPr>
        <p:txBody>
          <a:bodyPr/>
          <a:lstStyle/>
          <a:p>
            <a:pPr eaLnBrk="1" hangingPunct="1"/>
            <a:r>
              <a:rPr lang="nn-NO" sz="2400" dirty="0" smtClean="0">
                <a:solidFill>
                  <a:srgbClr val="898989"/>
                </a:solidFill>
                <a:latin typeface="Akkurat-Light" charset="0"/>
                <a:ea typeface="ＭＳ Ｐゴシック" charset="0"/>
              </a:rPr>
              <a:t>5. juni</a:t>
            </a:r>
            <a:r>
              <a:rPr lang="nn-NO" sz="2400" dirty="0" smtClean="0">
                <a:solidFill>
                  <a:srgbClr val="898989"/>
                </a:solidFill>
                <a:latin typeface="Akkurat-Light" charset="0"/>
                <a:ea typeface="ＭＳ Ｐゴシック" charset="0"/>
              </a:rPr>
              <a:t> </a:t>
            </a:r>
            <a:r>
              <a:rPr lang="nn-NO" sz="2400" dirty="0" smtClean="0">
                <a:solidFill>
                  <a:srgbClr val="898989"/>
                </a:solidFill>
                <a:latin typeface="Akkurat-Light" charset="0"/>
                <a:ea typeface="ＭＳ Ｐゴシック" charset="0"/>
              </a:rPr>
              <a:t>2012</a:t>
            </a:r>
          </a:p>
          <a:p>
            <a:pPr eaLnBrk="1" hangingPunct="1"/>
            <a:r>
              <a:rPr lang="nn-NO" sz="2400" dirty="0" err="1" smtClean="0">
                <a:solidFill>
                  <a:srgbClr val="898989"/>
                </a:solidFill>
                <a:latin typeface="Akkurat-Light" charset="0"/>
                <a:ea typeface="ＭＳ Ｐゴシック" charset="0"/>
              </a:rPr>
              <a:t>Stamvegutvalget</a:t>
            </a:r>
            <a:endParaRPr lang="nn-NO" sz="2400" dirty="0">
              <a:solidFill>
                <a:srgbClr val="898989"/>
              </a:solidFill>
              <a:latin typeface="Akkurat-Light" charset="0"/>
              <a:ea typeface="ＭＳ Ｐゴシック" charset="0"/>
            </a:endParaRPr>
          </a:p>
        </p:txBody>
      </p:sp>
      <p:pic>
        <p:nvPicPr>
          <p:cNvPr id="5" name="Bilde 4" descr="cid:88C2A255-FF82-4A2A-9E6C-A0A6D4B1EAD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584705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925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Vårt budskap: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5842992" cy="4525963"/>
          </a:xfrm>
        </p:spPr>
        <p:txBody>
          <a:bodyPr/>
          <a:lstStyle/>
          <a:p>
            <a:pPr marL="457200" lvl="1" indent="0">
              <a:buNone/>
            </a:pPr>
            <a:endParaRPr lang="nb-NO" sz="1600" dirty="0" smtClean="0"/>
          </a:p>
          <a:p>
            <a:r>
              <a:rPr lang="nb-NO" sz="2000" dirty="0" smtClean="0"/>
              <a:t>E16  og Rv35 er lengst i planleggingen – og det er maktpåliggende for regionen å unngå forsinkelser i plan- og gjennomføringsprosessen. </a:t>
            </a:r>
          </a:p>
          <a:p>
            <a:endParaRPr lang="nb-NO" sz="2000" dirty="0"/>
          </a:p>
          <a:p>
            <a:r>
              <a:rPr lang="nb-NO" sz="2000" dirty="0" smtClean="0"/>
              <a:t>KVU/KS1 for Ringeriksbanen må ikke forsinke videre framdrift på E16</a:t>
            </a:r>
          </a:p>
          <a:p>
            <a:endParaRPr lang="nb-NO" sz="2000" dirty="0" smtClean="0"/>
          </a:p>
          <a:p>
            <a:r>
              <a:rPr lang="nb-NO" sz="2000" dirty="0" smtClean="0"/>
              <a:t>Ringeriksbanen </a:t>
            </a:r>
            <a:r>
              <a:rPr lang="nb-NO" sz="2000" dirty="0"/>
              <a:t>vil </a:t>
            </a:r>
            <a:r>
              <a:rPr lang="nb-NO" sz="2000" dirty="0" smtClean="0"/>
              <a:t>uansett valg av strategi  </a:t>
            </a:r>
            <a:r>
              <a:rPr lang="nb-NO" sz="2000" dirty="0"/>
              <a:t>være et </a:t>
            </a:r>
            <a:r>
              <a:rPr lang="nb-NO" sz="2000" dirty="0" smtClean="0"/>
              <a:t>svært godt </a:t>
            </a:r>
            <a:r>
              <a:rPr lang="nb-NO" sz="2000" dirty="0"/>
              <a:t>prosjekt som er velegnet for alternativ </a:t>
            </a:r>
            <a:r>
              <a:rPr lang="nb-NO" sz="2000" dirty="0" smtClean="0"/>
              <a:t>finansieringsmodell </a:t>
            </a:r>
          </a:p>
          <a:p>
            <a:endParaRPr lang="nb-NO" sz="2000" dirty="0"/>
          </a:p>
          <a:p>
            <a:r>
              <a:rPr lang="nb-NO" sz="2000" dirty="0" smtClean="0"/>
              <a:t>Både E16 og Ringeriksbanen er </a:t>
            </a:r>
            <a:r>
              <a:rPr lang="nb-NO" sz="2000" dirty="0" smtClean="0"/>
              <a:t>viktige for </a:t>
            </a:r>
            <a:r>
              <a:rPr lang="nb-NO" sz="2000" dirty="0" smtClean="0"/>
              <a:t>landet – ikke bare for Ringeriksregionen</a:t>
            </a:r>
            <a:endParaRPr lang="nb-NO" sz="2000" dirty="0"/>
          </a:p>
          <a:p>
            <a:endParaRPr lang="nb-NO" sz="2000" dirty="0" smtClean="0"/>
          </a:p>
          <a:p>
            <a:endParaRPr lang="nb-NO" sz="2000" dirty="0" smtClean="0"/>
          </a:p>
          <a:p>
            <a:pPr lvl="1"/>
            <a:endParaRPr lang="nb-NO" sz="1600" dirty="0"/>
          </a:p>
          <a:p>
            <a:endParaRPr lang="nb-NO" sz="2000" dirty="0" smtClean="0"/>
          </a:p>
          <a:p>
            <a:endParaRPr lang="nb-NO" sz="20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24209" r="31645"/>
          <a:stretch/>
        </p:blipFill>
        <p:spPr>
          <a:xfrm>
            <a:off x="6300192" y="1960488"/>
            <a:ext cx="2723365" cy="34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1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Content Placeholder 3" descr="ANDYCAP.jp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950"/>
            <a:ext cx="4105409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685732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27384"/>
            <a:ext cx="7920880" cy="594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e 3"/>
          <p:cNvGrpSpPr/>
          <p:nvPr/>
        </p:nvGrpSpPr>
        <p:grpSpPr>
          <a:xfrm>
            <a:off x="2771800" y="548680"/>
            <a:ext cx="4392488" cy="2376264"/>
            <a:chOff x="2771800" y="764704"/>
            <a:chExt cx="4392488" cy="2376264"/>
          </a:xfrm>
        </p:grpSpPr>
        <p:sp>
          <p:nvSpPr>
            <p:cNvPr id="2" name="Ellipse 1"/>
            <p:cNvSpPr/>
            <p:nvPr/>
          </p:nvSpPr>
          <p:spPr>
            <a:xfrm>
              <a:off x="2771800" y="1340768"/>
              <a:ext cx="2232248" cy="180020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Bildeforklaring formet som et rektangel 2"/>
            <p:cNvSpPr/>
            <p:nvPr/>
          </p:nvSpPr>
          <p:spPr>
            <a:xfrm>
              <a:off x="5220072" y="764704"/>
              <a:ext cx="1944216" cy="1008112"/>
            </a:xfrm>
            <a:prstGeom prst="wedgeRectCallout">
              <a:avLst>
                <a:gd name="adj1" fmla="val -60679"/>
                <a:gd name="adj2" fmla="val 78877"/>
              </a:avLst>
            </a:prstGeom>
            <a:solidFill>
              <a:schemeClr val="bg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400" dirty="0" smtClean="0">
                  <a:solidFill>
                    <a:schemeClr val="tx1"/>
                  </a:solidFill>
                </a:rPr>
                <a:t>Ringerike og Jevnaker kan håndtere betydelig større vekst – og ønsker det</a:t>
              </a:r>
              <a:endParaRPr lang="nb-NO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315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kkurat-Bold" charset="0"/>
                <a:ea typeface="ＭＳ Ｐゴシック" charset="0"/>
              </a:rPr>
              <a:t>Vår regions utfordring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sz="2400" dirty="0" smtClean="0"/>
              <a:t>I pågående arbeid setter kommunene seg et mål om å øke fra 41 000 til </a:t>
            </a:r>
            <a:r>
              <a:rPr lang="nb-NO" sz="2400" dirty="0" smtClean="0"/>
              <a:t>ca. </a:t>
            </a:r>
            <a:r>
              <a:rPr lang="nb-NO" sz="2400" dirty="0" smtClean="0"/>
              <a:t>60 000 innbygger innen 2030. </a:t>
            </a:r>
            <a:endParaRPr lang="nb-NO" sz="2400" dirty="0"/>
          </a:p>
          <a:p>
            <a:pPr>
              <a:defRPr/>
            </a:pPr>
            <a:r>
              <a:rPr lang="nb-NO" sz="2400" dirty="0" smtClean="0"/>
              <a:t>Regionen vil da måtte ha en årlig befolkningsvekst på 7 -800 personer i snitt, eller 2,5 – 3 prosent</a:t>
            </a:r>
          </a:p>
          <a:p>
            <a:pPr>
              <a:defRPr/>
            </a:pPr>
            <a:endParaRPr lang="nb-NO" sz="2400" dirty="0"/>
          </a:p>
          <a:p>
            <a:pPr>
              <a:defRPr/>
            </a:pPr>
            <a:r>
              <a:rPr lang="nb-NO" sz="2400" dirty="0" smtClean="0"/>
              <a:t>Befolkningsvekst 1990 – 2011: 3 850 innbyggere</a:t>
            </a:r>
          </a:p>
          <a:p>
            <a:pPr>
              <a:defRPr/>
            </a:pPr>
            <a:r>
              <a:rPr lang="nb-NO" sz="2400" dirty="0" smtClean="0"/>
              <a:t>Vekst fra 2010 – 2011</a:t>
            </a:r>
          </a:p>
          <a:p>
            <a:pPr lvl="1">
              <a:defRPr/>
            </a:pPr>
            <a:r>
              <a:rPr lang="nb-NO" sz="1800" dirty="0" smtClean="0"/>
              <a:t>Ringerike: 0,49%</a:t>
            </a:r>
          </a:p>
          <a:p>
            <a:pPr lvl="1">
              <a:defRPr/>
            </a:pPr>
            <a:r>
              <a:rPr lang="nb-NO" sz="2000" dirty="0" smtClean="0"/>
              <a:t>Hole: 2,74%</a:t>
            </a:r>
          </a:p>
          <a:p>
            <a:pPr lvl="1">
              <a:defRPr/>
            </a:pPr>
            <a:r>
              <a:rPr lang="nb-NO" sz="2000" dirty="0" smtClean="0"/>
              <a:t>Jevnaker: 1,45</a:t>
            </a:r>
          </a:p>
          <a:p>
            <a:pPr lvl="1">
              <a:defRPr/>
            </a:pPr>
            <a:endParaRPr lang="nb-NO" sz="2000" dirty="0" smtClean="0"/>
          </a:p>
          <a:p>
            <a:pPr lvl="1">
              <a:defRPr/>
            </a:pPr>
            <a:endParaRPr lang="nb-NO" sz="2000" dirty="0"/>
          </a:p>
          <a:p>
            <a:pPr marL="457200" lvl="1" indent="0">
              <a:buFont typeface="Arial" charset="0"/>
              <a:buNone/>
              <a:defRPr/>
            </a:pPr>
            <a:endParaRPr lang="nb-NO" sz="2000" dirty="0" smtClean="0"/>
          </a:p>
          <a:p>
            <a:pPr>
              <a:defRPr/>
            </a:pPr>
            <a:endParaRPr lang="nb-NO" sz="2400" dirty="0"/>
          </a:p>
          <a:p>
            <a:pPr>
              <a:defRPr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92414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Hovedfokus på fem hovedfelter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5626968" cy="4525963"/>
          </a:xfrm>
        </p:spPr>
        <p:txBody>
          <a:bodyPr/>
          <a:lstStyle/>
          <a:p>
            <a:r>
              <a:rPr lang="nb-NO" sz="2000" dirty="0" smtClean="0"/>
              <a:t>Ringerike utvikling jobber nå med fem hovedfelter:</a:t>
            </a:r>
          </a:p>
          <a:p>
            <a:pPr lvl="1"/>
            <a:r>
              <a:rPr lang="nb-NO" sz="1800" dirty="0" smtClean="0">
                <a:latin typeface="Akkurat-Bold"/>
                <a:cs typeface="Akkurat-Bold"/>
              </a:rPr>
              <a:t>Omdømme – kommunikasjonsstrategi</a:t>
            </a:r>
          </a:p>
          <a:p>
            <a:pPr lvl="1"/>
            <a:r>
              <a:rPr lang="nb-NO" sz="1800" dirty="0" smtClean="0">
                <a:solidFill>
                  <a:srgbClr val="FF0000"/>
                </a:solidFill>
                <a:latin typeface="Akkurat-Bold"/>
                <a:cs typeface="Akkurat-Bold"/>
              </a:rPr>
              <a:t>LINK Ringerike </a:t>
            </a:r>
            <a:r>
              <a:rPr lang="nb-NO" sz="1800" dirty="0" smtClean="0">
                <a:solidFill>
                  <a:srgbClr val="FF0000"/>
                </a:solidFill>
              </a:rPr>
              <a:t>– Samferdselssatsingen i regionen</a:t>
            </a:r>
          </a:p>
          <a:p>
            <a:pPr lvl="1"/>
            <a:r>
              <a:rPr lang="nb-NO" sz="1800" dirty="0" smtClean="0">
                <a:latin typeface="Akkurat-Bold"/>
                <a:cs typeface="Akkurat-Bold"/>
              </a:rPr>
              <a:t>Vekststrategi</a:t>
            </a:r>
            <a:r>
              <a:rPr lang="nb-NO" sz="1800" dirty="0" smtClean="0"/>
              <a:t> – befolkning og fortetting </a:t>
            </a:r>
          </a:p>
          <a:p>
            <a:pPr lvl="1"/>
            <a:r>
              <a:rPr lang="nb-NO" sz="1800" dirty="0" smtClean="0"/>
              <a:t>Regional </a:t>
            </a:r>
            <a:r>
              <a:rPr lang="nb-NO" sz="1800" dirty="0" smtClean="0">
                <a:latin typeface="Akkurat-Bold"/>
                <a:cs typeface="Akkurat-Bold"/>
              </a:rPr>
              <a:t>næringsstrategi </a:t>
            </a:r>
          </a:p>
          <a:p>
            <a:pPr lvl="1"/>
            <a:r>
              <a:rPr lang="nb-NO" sz="1800" dirty="0" smtClean="0">
                <a:latin typeface="Akkurat-Bold"/>
                <a:cs typeface="Akkurat-Bold"/>
              </a:rPr>
              <a:t>Kunnskapspark </a:t>
            </a:r>
            <a:r>
              <a:rPr lang="nb-NO" sz="1800" dirty="0" smtClean="0">
                <a:latin typeface="Akkurat-Bold"/>
                <a:cs typeface="Akkurat-Bold"/>
              </a:rPr>
              <a:t>Ringerike</a:t>
            </a:r>
          </a:p>
          <a:p>
            <a:pPr marL="457200" lvl="1" indent="0">
              <a:buNone/>
            </a:pPr>
            <a:endParaRPr lang="nb-NO" sz="1800" dirty="0"/>
          </a:p>
          <a:p>
            <a:r>
              <a:rPr lang="nb-NO" sz="2400" dirty="0" smtClean="0"/>
              <a:t>Målet er å sikre en helhetlig og langsiktig arbeidsform</a:t>
            </a:r>
          </a:p>
          <a:p>
            <a:pPr lvl="1"/>
            <a:endParaRPr lang="nb-NO" sz="1800" dirty="0" smtClean="0"/>
          </a:p>
          <a:p>
            <a:endParaRPr lang="nb-NO" sz="2400" dirty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89715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må til for å nå målene?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Regionen må være synlig og ha et </a:t>
            </a:r>
            <a:r>
              <a:rPr lang="nb-NO" sz="2000" dirty="0" smtClean="0">
                <a:latin typeface="Akkurat-Bold"/>
                <a:cs typeface="Akkurat-Bold"/>
              </a:rPr>
              <a:t>omdømme</a:t>
            </a:r>
            <a:r>
              <a:rPr lang="nb-NO" sz="2000" dirty="0" smtClean="0"/>
              <a:t> på nivå med Drammen i dag</a:t>
            </a:r>
          </a:p>
          <a:p>
            <a:r>
              <a:rPr lang="nb-NO" sz="2000" dirty="0" smtClean="0"/>
              <a:t>De store </a:t>
            </a:r>
            <a:r>
              <a:rPr lang="nb-NO" sz="2000" dirty="0" smtClean="0">
                <a:latin typeface="Akkurat-Bold"/>
                <a:cs typeface="Akkurat-Bold"/>
              </a:rPr>
              <a:t>infrastrukturutfordringene må løses</a:t>
            </a:r>
            <a:r>
              <a:rPr lang="nb-NO" sz="2000" dirty="0" smtClean="0"/>
              <a:t> så raskt som mulig</a:t>
            </a:r>
          </a:p>
          <a:p>
            <a:pPr lvl="1"/>
            <a:r>
              <a:rPr lang="nb-NO" sz="1800" dirty="0" smtClean="0"/>
              <a:t>E16</a:t>
            </a:r>
          </a:p>
          <a:p>
            <a:pPr lvl="1"/>
            <a:r>
              <a:rPr lang="nb-NO" sz="1800" dirty="0" smtClean="0"/>
              <a:t>Rv35</a:t>
            </a:r>
          </a:p>
          <a:p>
            <a:pPr lvl="1"/>
            <a:r>
              <a:rPr lang="nb-NO" sz="1800" dirty="0" smtClean="0"/>
              <a:t>Ringerikspakken</a:t>
            </a:r>
          </a:p>
          <a:p>
            <a:pPr lvl="1"/>
            <a:r>
              <a:rPr lang="nb-NO" sz="1800" dirty="0" smtClean="0"/>
              <a:t>Ringeriksbanen</a:t>
            </a:r>
          </a:p>
          <a:p>
            <a:r>
              <a:rPr lang="nb-NO" sz="2000" dirty="0">
                <a:latin typeface="Akkurat-Bold"/>
                <a:cs typeface="Akkurat-Bold"/>
              </a:rPr>
              <a:t>Kommunene må være offensive samarbeidspartnere </a:t>
            </a:r>
            <a:r>
              <a:rPr lang="nb-NO" sz="2000" dirty="0"/>
              <a:t>for næringsutviklere</a:t>
            </a:r>
          </a:p>
          <a:p>
            <a:pPr lvl="1"/>
            <a:r>
              <a:rPr lang="nb-NO" sz="1800" dirty="0"/>
              <a:t>Ledende på tilrettelegging og saksbehandling</a:t>
            </a:r>
          </a:p>
          <a:p>
            <a:pPr lvl="1"/>
            <a:r>
              <a:rPr lang="nb-NO" sz="1800" dirty="0"/>
              <a:t>Tett og godt samarbeid med Vegvesen, Fylke og </a:t>
            </a:r>
            <a:r>
              <a:rPr lang="nb-NO" sz="1800" dirty="0" smtClean="0"/>
              <a:t>Fylkesmann</a:t>
            </a:r>
            <a:endParaRPr lang="nb-NO" sz="2200" b="1" dirty="0" smtClean="0"/>
          </a:p>
          <a:p>
            <a:r>
              <a:rPr lang="nb-NO" sz="2200" b="1" dirty="0" smtClean="0"/>
              <a:t>Det må arbeides med tilretteleggingen av bo- og næringsarealer på en helt annet måte enn nå</a:t>
            </a:r>
          </a:p>
          <a:p>
            <a:endParaRPr lang="nb-NO" sz="2000" b="1" dirty="0" smtClean="0"/>
          </a:p>
          <a:p>
            <a:pPr marL="457200" lvl="1" indent="0">
              <a:buNone/>
            </a:pPr>
            <a:endParaRPr lang="nb-NO" sz="1800" dirty="0" smtClean="0"/>
          </a:p>
          <a:p>
            <a:endParaRPr lang="nb-NO" sz="2000" dirty="0"/>
          </a:p>
        </p:txBody>
      </p:sp>
      <p:grpSp>
        <p:nvGrpSpPr>
          <p:cNvPr id="8" name="Gruppe 7"/>
          <p:cNvGrpSpPr/>
          <p:nvPr/>
        </p:nvGrpSpPr>
        <p:grpSpPr>
          <a:xfrm>
            <a:off x="360040" y="274638"/>
            <a:ext cx="8676456" cy="2074242"/>
            <a:chOff x="360040" y="274638"/>
            <a:chExt cx="8676456" cy="2074242"/>
          </a:xfrm>
        </p:grpSpPr>
        <p:sp>
          <p:nvSpPr>
            <p:cNvPr id="4" name="Avrundet rektangel 3"/>
            <p:cNvSpPr/>
            <p:nvPr/>
          </p:nvSpPr>
          <p:spPr>
            <a:xfrm>
              <a:off x="360040" y="1600200"/>
              <a:ext cx="8244408" cy="748680"/>
            </a:xfrm>
            <a:prstGeom prst="roundRect">
              <a:avLst/>
            </a:prstGeom>
            <a:noFill/>
            <a:ln w="2857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Bildeforklaring formet som en ellipse 4"/>
            <p:cNvSpPr/>
            <p:nvPr/>
          </p:nvSpPr>
          <p:spPr>
            <a:xfrm>
              <a:off x="6732240" y="274638"/>
              <a:ext cx="2304256" cy="979512"/>
            </a:xfrm>
            <a:prstGeom prst="wedgeEllipseCallout">
              <a:avLst>
                <a:gd name="adj1" fmla="val -23773"/>
                <a:gd name="adj2" fmla="val 8151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Kommunikasjons-strategi 2011 - 2014</a:t>
              </a:r>
              <a:endParaRPr lang="nb-NO" sz="1400" dirty="0"/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395536" y="2348880"/>
            <a:ext cx="8244408" cy="1656184"/>
            <a:chOff x="345421" y="2348880"/>
            <a:chExt cx="8244408" cy="1656184"/>
          </a:xfrm>
        </p:grpSpPr>
        <p:sp>
          <p:nvSpPr>
            <p:cNvPr id="6" name="Avrundet rektangel 5"/>
            <p:cNvSpPr/>
            <p:nvPr/>
          </p:nvSpPr>
          <p:spPr>
            <a:xfrm>
              <a:off x="345421" y="2348880"/>
              <a:ext cx="8244408" cy="1656184"/>
            </a:xfrm>
            <a:prstGeom prst="roundRect">
              <a:avLst/>
            </a:prstGeom>
            <a:noFill/>
            <a:ln w="2857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Bildeforklaring formet som en ellipse 8"/>
            <p:cNvSpPr/>
            <p:nvPr/>
          </p:nvSpPr>
          <p:spPr>
            <a:xfrm>
              <a:off x="5004048" y="2852936"/>
              <a:ext cx="3240360" cy="792088"/>
            </a:xfrm>
            <a:prstGeom prst="wedgeEllipseCallout">
              <a:avLst>
                <a:gd name="adj1" fmla="val -91381"/>
                <a:gd name="adj2" fmla="val -1018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”LINK RINGERIKE”</a:t>
              </a:r>
              <a:endParaRPr lang="nb-NO" dirty="0"/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323528" y="4005063"/>
            <a:ext cx="8244408" cy="2664297"/>
            <a:chOff x="323528" y="4005063"/>
            <a:chExt cx="8244408" cy="2664297"/>
          </a:xfrm>
        </p:grpSpPr>
        <p:sp>
          <p:nvSpPr>
            <p:cNvPr id="7" name="Avrundet rektangel 6"/>
            <p:cNvSpPr/>
            <p:nvPr/>
          </p:nvSpPr>
          <p:spPr>
            <a:xfrm>
              <a:off x="323528" y="4005063"/>
              <a:ext cx="8244408" cy="2121099"/>
            </a:xfrm>
            <a:prstGeom prst="roundRect">
              <a:avLst/>
            </a:prstGeom>
            <a:noFill/>
            <a:ln w="2857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Bildeforklaring formet som en ellipse 9"/>
            <p:cNvSpPr/>
            <p:nvPr/>
          </p:nvSpPr>
          <p:spPr>
            <a:xfrm>
              <a:off x="5316571" y="5877272"/>
              <a:ext cx="3240360" cy="792088"/>
            </a:xfrm>
            <a:prstGeom prst="wedgeEllipseCallout">
              <a:avLst>
                <a:gd name="adj1" fmla="val -88768"/>
                <a:gd name="adj2" fmla="val -10424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RINGERIKSREGIONEN</a:t>
              </a:r>
            </a:p>
            <a:p>
              <a:pPr algn="ctr"/>
              <a:r>
                <a:rPr lang="nb-NO" dirty="0" smtClean="0"/>
                <a:t>2030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580553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Mandat – LINK Ringerike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2000" dirty="0"/>
              <a:t>E</a:t>
            </a:r>
            <a:r>
              <a:rPr lang="nb-NO" sz="2000" dirty="0" smtClean="0"/>
              <a:t>n </a:t>
            </a:r>
            <a:r>
              <a:rPr lang="nb-NO" sz="2000" dirty="0"/>
              <a:t>rekke prosjekter av avgjørende betydning for regionen som nå er under </a:t>
            </a:r>
            <a:r>
              <a:rPr lang="nb-NO" sz="2000" dirty="0" smtClean="0"/>
              <a:t>utvikling</a:t>
            </a:r>
          </a:p>
          <a:p>
            <a:pPr lvl="0"/>
            <a:endParaRPr lang="nb-NO" sz="2000" dirty="0" smtClean="0"/>
          </a:p>
          <a:p>
            <a:pPr lvl="0"/>
            <a:r>
              <a:rPr lang="nb-NO" sz="2000" dirty="0" smtClean="0"/>
              <a:t>Prosjektets mandat:</a:t>
            </a:r>
          </a:p>
          <a:p>
            <a:pPr lvl="1"/>
            <a:r>
              <a:rPr lang="nb-NO" sz="1600" dirty="0" smtClean="0"/>
              <a:t>En </a:t>
            </a:r>
            <a:r>
              <a:rPr lang="nb-NO" sz="1600" dirty="0"/>
              <a:t>felles prioritering av samferdselsutfordringene kommunene imellom som fundament for arbeidet. </a:t>
            </a:r>
          </a:p>
          <a:p>
            <a:pPr lvl="1"/>
            <a:r>
              <a:rPr lang="nb-NO" sz="1600" dirty="0"/>
              <a:t>Tydeliggjøre og synliggjøre regionens behov innen samferdsel – gjennom offensiv og positiv kommunikasjon. </a:t>
            </a:r>
            <a:r>
              <a:rPr lang="nb-NO" sz="1600" dirty="0">
                <a:latin typeface="Akkurat-Bold"/>
                <a:cs typeface="Akkurat-Bold"/>
              </a:rPr>
              <a:t>Ringeriksregionen må i større grad prege debatten om viktige samferdselsgrep på Østlandet</a:t>
            </a:r>
            <a:r>
              <a:rPr lang="nb-NO" sz="1600" dirty="0"/>
              <a:t>.</a:t>
            </a:r>
            <a:r>
              <a:rPr lang="nb-NO" sz="1600" dirty="0">
                <a:latin typeface="Akkurat-Bold"/>
                <a:cs typeface="Akkurat-Bold"/>
              </a:rPr>
              <a:t> Fokus rettes mot regionens betydning for utviklingen i det sentrale østlandsområdet – Hvorfor Ringeriksregionen er viktig for Norge.</a:t>
            </a:r>
          </a:p>
          <a:p>
            <a:pPr lvl="1"/>
            <a:r>
              <a:rPr lang="nb-NO" sz="1600" dirty="0" smtClean="0"/>
              <a:t>Koordinere </a:t>
            </a:r>
            <a:r>
              <a:rPr lang="nb-NO" sz="1600" dirty="0"/>
              <a:t>aktørene som arbeider med påvirkning, sørge for forankring og felles strategi.  </a:t>
            </a:r>
          </a:p>
          <a:p>
            <a:pPr lvl="1"/>
            <a:r>
              <a:rPr lang="nb-NO" sz="1600" dirty="0"/>
              <a:t>Utarbeide </a:t>
            </a:r>
            <a:r>
              <a:rPr lang="nb-NO" sz="1600" dirty="0" smtClean="0"/>
              <a:t>langsiktig </a:t>
            </a:r>
            <a:r>
              <a:rPr lang="nb-NO" sz="1600" dirty="0"/>
              <a:t>strategi for arbeidet med samferdselsutviklingen i regionen, </a:t>
            </a:r>
            <a:r>
              <a:rPr lang="nb-NO" sz="1600" dirty="0" smtClean="0"/>
              <a:t>Behandlet i</a:t>
            </a:r>
            <a:r>
              <a:rPr lang="nb-NO" sz="1600" dirty="0" smtClean="0"/>
              <a:t> </a:t>
            </a:r>
            <a:r>
              <a:rPr lang="nb-NO" sz="1600" dirty="0"/>
              <a:t>Rådet for Ringeriksregionen i </a:t>
            </a:r>
            <a:r>
              <a:rPr lang="nb-NO" sz="1600" dirty="0" smtClean="0"/>
              <a:t>februar 2012</a:t>
            </a:r>
            <a:r>
              <a:rPr lang="nb-NO" sz="1600" dirty="0" smtClean="0"/>
              <a:t>.)</a:t>
            </a:r>
            <a:endParaRPr lang="nb-NO" sz="1600" dirty="0"/>
          </a:p>
          <a:p>
            <a:pPr lvl="0"/>
            <a:endParaRPr lang="nb-NO" sz="20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123278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Prioriteringer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11349"/>
            <a:ext cx="4673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1800" dirty="0" smtClean="0"/>
              <a:t>Raskest mulig ferdigstillelse av E 16 fra Sandvika til Hønefoss – om mulig forsering av tidsplan og alternative finansieringsformer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 smtClean="0"/>
              <a:t>Få på plass nødvendig finansiering av Rv35 Jevnaker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 smtClean="0"/>
              <a:t>Posisjonere Ringeriksbanen som et pilotprosjekt for alternativ finansiering og arbeidsform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 smtClean="0"/>
              <a:t>Ringerikspakken – betydelig tempo-økning i planarbeidet</a:t>
            </a:r>
            <a:endParaRPr lang="nb-NO" sz="1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7456" r="34444"/>
          <a:stretch/>
        </p:blipFill>
        <p:spPr>
          <a:xfrm>
            <a:off x="5130800" y="1746287"/>
            <a:ext cx="3792984" cy="36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91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LINK-prosjektets oppgave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Etablere en påvirkningsstrategi basert på regionens prioriteringer</a:t>
            </a:r>
          </a:p>
          <a:p>
            <a:r>
              <a:rPr lang="nb-NO" sz="2000" dirty="0" smtClean="0"/>
              <a:t>Etablere en overordnet aktivitetsplan for perioden </a:t>
            </a:r>
            <a:r>
              <a:rPr lang="nb-NO" sz="2000" dirty="0" smtClean="0"/>
              <a:t>fram til</a:t>
            </a:r>
            <a:r>
              <a:rPr lang="nb-NO" sz="2000" dirty="0" smtClean="0"/>
              <a:t> </a:t>
            </a:r>
            <a:r>
              <a:rPr lang="nb-NO" sz="2000" dirty="0" smtClean="0"/>
              <a:t>desember 2013</a:t>
            </a:r>
          </a:p>
          <a:p>
            <a:pPr lvl="1"/>
            <a:r>
              <a:rPr lang="nb-NO" sz="1800" dirty="0" smtClean="0"/>
              <a:t>Kommunikasjon</a:t>
            </a:r>
          </a:p>
          <a:p>
            <a:pPr lvl="1"/>
            <a:r>
              <a:rPr lang="nb-NO" sz="1800" dirty="0" smtClean="0"/>
              <a:t>Lobby</a:t>
            </a:r>
          </a:p>
          <a:p>
            <a:pPr lvl="1"/>
            <a:r>
              <a:rPr lang="nb-NO" sz="1800" dirty="0" smtClean="0"/>
              <a:t>Lokaldemokrati</a:t>
            </a:r>
          </a:p>
          <a:p>
            <a:pPr lvl="1"/>
            <a:r>
              <a:rPr lang="nb-NO" sz="1800" dirty="0" smtClean="0"/>
              <a:t>Regionalt næringsliv</a:t>
            </a:r>
          </a:p>
          <a:p>
            <a:pPr lvl="1"/>
            <a:endParaRPr lang="nb-NO" sz="1800" dirty="0" smtClean="0"/>
          </a:p>
          <a:p>
            <a:r>
              <a:rPr lang="nb-NO" sz="2000" dirty="0" smtClean="0"/>
              <a:t>En vurdering av ressursbehov for gjennomføring</a:t>
            </a:r>
          </a:p>
          <a:p>
            <a:endParaRPr lang="nb-NO" sz="2000" dirty="0"/>
          </a:p>
          <a:p>
            <a:r>
              <a:rPr lang="nb-NO" sz="2000" dirty="0" smtClean="0"/>
              <a:t>Strategi og </a:t>
            </a:r>
            <a:r>
              <a:rPr lang="nb-NO" sz="2000" dirty="0" smtClean="0"/>
              <a:t>aktivitetsplan behandlet i </a:t>
            </a:r>
            <a:r>
              <a:rPr lang="nb-NO" sz="2000" dirty="0" smtClean="0"/>
              <a:t>strategigruppa medio februar </a:t>
            </a:r>
          </a:p>
        </p:txBody>
      </p:sp>
    </p:spTree>
    <p:extLst>
      <p:ext uri="{BB962C8B-B14F-4D97-AF65-F5344CB8AC3E}">
        <p14:creationId xmlns:p14="http://schemas.microsoft.com/office/powerpoint/2010/main" val="3754054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Arbeidsform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Strategigruppe etablert – to møter gjennomført</a:t>
            </a:r>
          </a:p>
          <a:p>
            <a:pPr lvl="1"/>
            <a:r>
              <a:rPr lang="nb-NO" sz="2000" dirty="0" smtClean="0"/>
              <a:t>Tre kommuner, Statens vegvesen, Buskerud Fylkeskommune, Ringerike Næringsforum m.fl.</a:t>
            </a:r>
          </a:p>
          <a:p>
            <a:r>
              <a:rPr lang="nb-NO" sz="2400" dirty="0" smtClean="0"/>
              <a:t>Samferdsels- og fortettingsanalyse gjennomført</a:t>
            </a:r>
          </a:p>
          <a:p>
            <a:r>
              <a:rPr lang="nb-NO" sz="2400" dirty="0" smtClean="0"/>
              <a:t>Arbeidsgruppe i gang</a:t>
            </a:r>
          </a:p>
          <a:p>
            <a:pPr lvl="1"/>
            <a:r>
              <a:rPr lang="nb-NO" sz="2000" dirty="0" smtClean="0"/>
              <a:t>Matz Sandman, Lennart Hovland, Roar Hammerstad, Lars Olsen, Terje </a:t>
            </a:r>
            <a:r>
              <a:rPr lang="nb-NO" sz="2000" dirty="0" smtClean="0"/>
              <a:t>Dahlen og Jan Erik Gjerdbakken</a:t>
            </a:r>
            <a:endParaRPr lang="nb-NO" sz="2000" dirty="0" smtClean="0"/>
          </a:p>
          <a:p>
            <a:pPr lvl="1"/>
            <a:endParaRPr lang="nb-NO" sz="2000" dirty="0"/>
          </a:p>
          <a:p>
            <a:r>
              <a:rPr lang="nb-NO" sz="2400" dirty="0" smtClean="0">
                <a:latin typeface="Akkurat-Bold"/>
                <a:cs typeface="Akkurat-Bold"/>
              </a:rPr>
              <a:t>Ferdig strategi medio februar – beslutning før fremleggelse av NTP-forslag 29. februar i strategigruppa</a:t>
            </a:r>
          </a:p>
        </p:txBody>
      </p:sp>
    </p:spTree>
    <p:extLst>
      <p:ext uri="{BB962C8B-B14F-4D97-AF65-F5344CB8AC3E}">
        <p14:creationId xmlns:p14="http://schemas.microsoft.com/office/powerpoint/2010/main" val="256623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129642</TotalTime>
  <Words>533</Words>
  <Application>Microsoft Office PowerPoint</Application>
  <PresentationFormat>Skjermfremvisning (4:3)</PresentationFormat>
  <Paragraphs>89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LINK Ringerike</vt:lpstr>
      <vt:lpstr>PowerPoint-presentasjon</vt:lpstr>
      <vt:lpstr>Vår regions utfordring</vt:lpstr>
      <vt:lpstr>Hovedfokus på fem hovedfelter</vt:lpstr>
      <vt:lpstr>Hva må til for å nå målene?</vt:lpstr>
      <vt:lpstr>Mandat – LINK Ringerike</vt:lpstr>
      <vt:lpstr>Prioriteringer </vt:lpstr>
      <vt:lpstr>LINK-prosjektets oppgave</vt:lpstr>
      <vt:lpstr>Arbeidsform</vt:lpstr>
      <vt:lpstr>Vårt budskap:</vt:lpstr>
      <vt:lpstr> </vt:lpstr>
    </vt:vector>
  </TitlesOfParts>
  <Company>TD Kommunikasjon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Ringerike utvikling</dc:title>
  <dc:creator>Terje Dahlen</dc:creator>
  <cp:lastModifiedBy>Roar</cp:lastModifiedBy>
  <cp:revision>926</cp:revision>
  <cp:lastPrinted>2012-01-25T07:23:29Z</cp:lastPrinted>
  <dcterms:created xsi:type="dcterms:W3CDTF">2010-09-08T07:27:05Z</dcterms:created>
  <dcterms:modified xsi:type="dcterms:W3CDTF">2012-06-05T07:55:32Z</dcterms:modified>
</cp:coreProperties>
</file>